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99" r:id="rId2"/>
    <p:sldId id="330" r:id="rId3"/>
    <p:sldId id="331" r:id="rId4"/>
    <p:sldId id="332" r:id="rId5"/>
    <p:sldId id="333" r:id="rId6"/>
    <p:sldId id="334" r:id="rId7"/>
    <p:sldId id="336" r:id="rId8"/>
    <p:sldId id="337" r:id="rId9"/>
    <p:sldId id="338" r:id="rId10"/>
    <p:sldId id="339" r:id="rId11"/>
    <p:sldId id="59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D6CC"/>
    <a:srgbClr val="D58E71"/>
    <a:srgbClr val="9147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1707-7629-F22C-107A-6B94FFA27D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50ABF-2846-007A-33F6-8BC165483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C68C6-C8A6-30FD-F30D-BC3152619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46E58-EAD7-5A77-ACA1-03B9228DA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80339-CED9-89C4-142D-5C3351D0D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376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8DA1-FE99-F3FA-05D1-D51A0A3A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FCBC0-6DAD-F96D-47D0-861379235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F486E-CA6E-57E1-0931-24692FDC1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040D2-F46A-1E84-8183-57503394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E0591-A7C2-5BC0-8BBA-59E5050D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1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59805-1351-2A14-78BD-53746A0C1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2E0185-0ADB-B365-AD1F-BD0294932C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80E5F-99B2-69E6-699B-469E0682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313FE-8AEC-1F37-9C22-AEE87A3F1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40E19-B74E-4707-1B58-A3CBEBB2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04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2DDD5-B179-8D33-E206-E8EC18C65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822960"/>
            <a:ext cx="6840110" cy="46634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1" i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19809-9823-E5C1-322B-DCDB7769D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60" y="5559552"/>
            <a:ext cx="6840110" cy="47593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109FC96-A524-9411-F587-93938397D05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3736" y="0"/>
            <a:ext cx="4398264" cy="6857999"/>
          </a:xfrm>
          <a:noFill/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0701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DC376-1C54-97AA-8EF3-C7514FE6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83CA2-215E-B92E-8CA4-4DC8EAAC9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7B3B0-B2F1-EAEF-BF8D-1302A80B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0B962-1F1C-D789-0624-EA263C1E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30DE5-BE15-89FD-A10E-2962D3D9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7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3AA0-5E2E-6146-7B99-135E6F6C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D528E-E81B-2292-1829-C043C5376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BAC9-0B6D-B07C-F34D-C02AD7665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1C655-5D66-BA7B-A9C9-43533F21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9B82F-03EF-2D26-DC71-ACCF02DE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9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20C8-0BF5-4995-640B-6D5B25FD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38505-170C-73F9-6E78-28A9813BD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6B4D36-E065-20CC-3456-AA0176A47D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9EDD-3935-BCCC-CB6D-56942B48B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4B620-38A0-E62E-3F81-1A717B72C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D5E28-6B90-19A8-912B-67380BF10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D45C6-8131-1C19-F5C1-41E3C50DF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27E2-784A-C721-D00A-E4F571447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C97DCE-D21B-E8FD-1FA9-CE50C5DC3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FBBBC-A57E-0F61-A1A5-83E04E6B81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928E-1966-52F8-1CD7-E406DE167E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811728-6D4D-E58E-5153-6AC8DCC63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67B3A0-7662-D9C7-503C-2B6498AA3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04EF88-028C-E01B-2F9F-0B257386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23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9D43-3524-ADFA-4046-B3D5F0A71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5D1C4-766E-D2F7-731C-AE669A56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0212B-2954-E7D1-4978-0A4141A06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3A5D20-D3FB-1CD0-5E16-1B9EBEEDF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0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EE6EF4-EE43-E48D-6209-247604568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087CB-E69C-7702-20E0-443C66AAB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BD45C-F6F0-1681-30F1-D79065C22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1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0E3C8-26BB-5C30-67EE-6E8966788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9AE7-D733-B672-DF0B-418764BAD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77961-9402-ABBE-9292-10463B35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C4CD0-D955-9FA6-F80B-32AF7BDE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E1AD6-CA59-8421-105D-CD035FC2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96EF50-B577-11C9-2A0C-948EFD7BF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1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960A-5DDB-8F68-2BF6-BC0608669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566A66-BE84-5C5C-F664-3959D516F5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6A526-6918-721A-1C13-55C067D36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C5A450-20B9-B6E1-ECF1-23695ECE9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CB40CD-076C-A2E3-7E6F-4DB44D5C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B9AEEE-25A7-CD33-F57E-3B3563FE1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7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F0EF4D-B9E3-A1F5-E4F8-FA1A60B7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32903-4494-0D96-269F-605FB31466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4BE75-5F07-25A6-A3F1-2F1CF5E45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3089DA-46B0-493D-86AC-9E829E7C643C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93642-5148-D2BC-CD8A-DD6C3B9B2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50E44-D048-6C09-87B9-51020E6EC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5015A0-2690-4A08-8C27-BE084FCE8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2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sciencedirect.com/science/article/abs/pii/S0749379719303071" TargetMode="External"/><Relationship Id="rId7" Type="http://schemas.openxmlformats.org/officeDocument/2006/relationships/hyperlink" Target="https://www.sciencedirect.com/science/article/abs/pii/S0277953615300812" TargetMode="External"/><Relationship Id="rId2" Type="http://schemas.openxmlformats.org/officeDocument/2006/relationships/hyperlink" Target="https://www.frontiersin.org/journals/medicine/articles/10.3389/fmed.2021.661353/full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pmc.ncbi.nlm.nih.gov/articles/PMC5682211/" TargetMode="External"/><Relationship Id="rId5" Type="http://schemas.openxmlformats.org/officeDocument/2006/relationships/hyperlink" Target="https://www.sciencedirect.com/science/article/abs/pii/S1499404617307650" TargetMode="External"/><Relationship Id="rId4" Type="http://schemas.openxmlformats.org/officeDocument/2006/relationships/hyperlink" Target="https://link.springer.com/article/10.1186/s12889-017-4893-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on a road&#10;&#10;AI-generated content may be incorrect.">
            <a:extLst>
              <a:ext uri="{FF2B5EF4-FFF2-40B4-BE49-F238E27FC236}">
                <a16:creationId xmlns:a16="http://schemas.microsoft.com/office/drawing/2014/main" id="{DEA75C19-66ED-9806-A0E7-918C87FD7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2" b="77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reeform 2">
            <a:extLst>
              <a:ext uri="{FF2B5EF4-FFF2-40B4-BE49-F238E27FC236}">
                <a16:creationId xmlns:a16="http://schemas.microsoft.com/office/drawing/2014/main" id="{B9692265-66A4-5F67-399A-B64DED2661E1}"/>
              </a:ext>
            </a:extLst>
          </p:cNvPr>
          <p:cNvSpPr/>
          <p:nvPr/>
        </p:nvSpPr>
        <p:spPr>
          <a:xfrm>
            <a:off x="-92598" y="0"/>
            <a:ext cx="12332825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8000"/>
            </a:schemeClr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6" name="Picture 5" descr="A logo with colorful text&#10;&#10;AI-generated content may be incorrect.">
            <a:extLst>
              <a:ext uri="{FF2B5EF4-FFF2-40B4-BE49-F238E27FC236}">
                <a16:creationId xmlns:a16="http://schemas.microsoft.com/office/drawing/2014/main" id="{6036C6A6-5519-F5F3-A709-A1DDEB3C9F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877" y="1527044"/>
            <a:ext cx="6428245" cy="38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8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58996-A8F7-08D2-F8A8-C0F8A07444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67AE45-4D5D-8EF9-1E25-C55DC6EB0E88}"/>
              </a:ext>
            </a:extLst>
          </p:cNvPr>
          <p:cNvSpPr/>
          <p:nvPr/>
        </p:nvSpPr>
        <p:spPr>
          <a:xfrm flipV="1">
            <a:off x="649224" y="812026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CF7155A-BC18-9070-297D-1113C0F2E69C}"/>
              </a:ext>
            </a:extLst>
          </p:cNvPr>
          <p:cNvSpPr txBox="1">
            <a:spLocks/>
          </p:cNvSpPr>
          <p:nvPr/>
        </p:nvSpPr>
        <p:spPr>
          <a:xfrm>
            <a:off x="1425298" y="241782"/>
            <a:ext cx="9341403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TSSC in Publications-Evidence Based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537C9A-6154-3766-78AC-638C4C038867}"/>
              </a:ext>
            </a:extLst>
          </p:cNvPr>
          <p:cNvSpPr txBox="1"/>
          <p:nvPr/>
        </p:nvSpPr>
        <p:spPr>
          <a:xfrm>
            <a:off x="921942" y="1161118"/>
            <a:ext cx="9844759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2"/>
              </a:rPr>
              <a:t>https://www.frontiersin.org/journals/medicine/articles/10.3389/fmed.2021.661353/full</a:t>
            </a:r>
            <a:endParaRPr lang="en-US" sz="1600" b="1" dirty="0"/>
          </a:p>
          <a:p>
            <a:r>
              <a:rPr lang="en-US" sz="1600" dirty="0"/>
              <a:t>Reininger, Belinda M., et al. "Scaling a community-wide campaign intervention to manage hypertension and weight loss." Frontiers in Medicine 8 (2021): 661353.</a:t>
            </a:r>
          </a:p>
          <a:p>
            <a:r>
              <a:rPr lang="en-US" sz="1600" b="1" dirty="0">
                <a:hlinkClick r:id="rId3"/>
              </a:rPr>
              <a:t>https://www.sciencedirect.com/science/article/abs/pii/S0749379719303071</a:t>
            </a:r>
            <a:r>
              <a:rPr lang="en-US" sz="1600" b="1" dirty="0"/>
              <a:t> </a:t>
            </a:r>
          </a:p>
          <a:p>
            <a:r>
              <a:rPr lang="en-US" sz="1600" dirty="0" err="1"/>
              <a:t>Vidoni</a:t>
            </a:r>
            <a:r>
              <a:rPr lang="en-US" sz="1600" dirty="0"/>
              <a:t>, Michelle L., et al. "Home visit intervention promotes lifestyle changes: results of an RCT in Mexican Americans." American Journal of Preventive Medicine 57.5 (2019): 611-620.</a:t>
            </a:r>
          </a:p>
          <a:p>
            <a:r>
              <a:rPr lang="en-US" sz="1600" b="1" dirty="0">
                <a:hlinkClick r:id="rId4"/>
              </a:rPr>
              <a:t>https://link.springer.com/article/10.1186/s12889-017-4893-4</a:t>
            </a:r>
            <a:endParaRPr lang="en-US" sz="1600" b="1" dirty="0"/>
          </a:p>
          <a:p>
            <a:r>
              <a:rPr lang="en-US" sz="1600" dirty="0"/>
              <a:t>Heredia, Natalia I., MinJae Lee, and Belinda M. Reininger. "Exposure to a community-wide campaign is associated with physical activity and sedentary behavior among Hispanic adults on the Texas-Mexico border." BMC public health 17 (2017): 1-10.</a:t>
            </a:r>
          </a:p>
          <a:p>
            <a:r>
              <a:rPr lang="en-US" sz="1600" b="1" dirty="0">
                <a:hlinkClick r:id="rId5"/>
              </a:rPr>
              <a:t>https://www.sciencedirect.com/science/article/abs/pii/S1499404617307650</a:t>
            </a:r>
            <a:endParaRPr lang="en-US" sz="1600" b="1" dirty="0"/>
          </a:p>
          <a:p>
            <a:r>
              <a:rPr lang="en-US" sz="1600" dirty="0"/>
              <a:t>Heredia, Natalia I., et al. "Tu </a:t>
            </a:r>
            <a:r>
              <a:rPr lang="en-US" sz="1600" dirty="0" err="1"/>
              <a:t>salud</a:t>
            </a:r>
            <a:r>
              <a:rPr lang="en-US" sz="1600" dirty="0"/>
              <a:t>¡ Sí </a:t>
            </a:r>
            <a:r>
              <a:rPr lang="en-US" sz="1600" dirty="0" err="1"/>
              <a:t>cuenta</a:t>
            </a:r>
            <a:r>
              <a:rPr lang="en-US" sz="1600" dirty="0"/>
              <a:t>! your health matters! A Community-wide campaign in a Hispanic Border Community in Texas." Journal of nutrition education and behavior 49.10 (2017): 801-809.</a:t>
            </a:r>
          </a:p>
          <a:p>
            <a:r>
              <a:rPr lang="en-US" sz="1600" b="1" dirty="0">
                <a:hlinkClick r:id="rId6"/>
              </a:rPr>
              <a:t>https://pmc.ncbi.nlm.nih.gov/articles/PMC5682211/</a:t>
            </a:r>
            <a:endParaRPr lang="en-US" sz="1600" b="1" dirty="0"/>
          </a:p>
          <a:p>
            <a:r>
              <a:rPr lang="en-US" sz="1600" dirty="0"/>
              <a:t>Heredia, Natalia I., et al. "Tu Salud¡ Sí </a:t>
            </a:r>
            <a:r>
              <a:rPr lang="en-US" sz="1600" dirty="0" err="1"/>
              <a:t>Cuenta</a:t>
            </a:r>
            <a:r>
              <a:rPr lang="en-US" sz="1600" dirty="0"/>
              <a:t>! Your Health Matters!: a quasi-experimental design to assess the contribution of a community-wide campaign to eating behaviors and anthropometric outcomes in a Hispanic border community in Texas." Journal of nutrition education and behavior 49.10 (2017): 801.</a:t>
            </a:r>
          </a:p>
          <a:p>
            <a:r>
              <a:rPr lang="en-US" sz="1600" b="1" dirty="0">
                <a:hlinkClick r:id="rId7"/>
              </a:rPr>
              <a:t>https://www.sciencedirect.com/science/article/abs/pii/S0277953615300812</a:t>
            </a:r>
            <a:endParaRPr lang="en-US" sz="1600" b="1" dirty="0"/>
          </a:p>
          <a:p>
            <a:r>
              <a:rPr lang="en-US" sz="1600" dirty="0"/>
              <a:t>Reininger, Belinda M., et al. "Tu Salud,¡ Si </a:t>
            </a:r>
            <a:r>
              <a:rPr lang="en-US" sz="1600" dirty="0" err="1"/>
              <a:t>Cuenta</a:t>
            </a:r>
            <a:r>
              <a:rPr lang="en-US" sz="1600" dirty="0"/>
              <a:t>!: exposure to a community-wide campaign and its associations with physical activity and fruit and vegetable consumption among individuals of Mexican descent." Social Science &amp; Medicine 143 (2015): 98-106.</a:t>
            </a:r>
          </a:p>
          <a:p>
            <a:endParaRPr lang="en-US" sz="1600" dirty="0"/>
          </a:p>
          <a:p>
            <a:endParaRPr lang="en-US" sz="2400" dirty="0"/>
          </a:p>
        </p:txBody>
      </p:sp>
      <p:pic>
        <p:nvPicPr>
          <p:cNvPr id="11" name="Picture 10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F1C5B100-3925-1928-B7F3-40F2E8FA95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1072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071C2-1D04-2A94-6D49-431E308D5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C9AA33-367D-6C47-760C-27781554AC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" t="11000" r="932" b="22371"/>
          <a:stretch/>
        </p:blipFill>
        <p:spPr>
          <a:xfrm>
            <a:off x="-92598" y="0"/>
            <a:ext cx="12332825" cy="621560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BCA1580-BF2A-D3FC-F904-4CF8361182C3}"/>
              </a:ext>
            </a:extLst>
          </p:cNvPr>
          <p:cNvSpPr/>
          <p:nvPr/>
        </p:nvSpPr>
        <p:spPr>
          <a:xfrm>
            <a:off x="-92598" y="0"/>
            <a:ext cx="12332825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>
              <a:alphaModFix amt="81000"/>
            </a:blip>
            <a:srcRect/>
            <a:stretch>
              <a:fillRect t="-38888" b="-38888"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49FC4D28-F1A6-812A-D34F-7C01B9BA5DAA}"/>
              </a:ext>
            </a:extLst>
          </p:cNvPr>
          <p:cNvGrpSpPr/>
          <p:nvPr/>
        </p:nvGrpSpPr>
        <p:grpSpPr>
          <a:xfrm>
            <a:off x="-92598" y="6082496"/>
            <a:ext cx="12332825" cy="775503"/>
            <a:chOff x="0" y="0"/>
            <a:chExt cx="2259815" cy="27093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9E7BCE6-D88A-DD6C-1B5E-DF779712EC10}"/>
                </a:ext>
              </a:extLst>
            </p:cNvPr>
            <p:cNvSpPr/>
            <p:nvPr/>
          </p:nvSpPr>
          <p:spPr>
            <a:xfrm>
              <a:off x="0" y="0"/>
              <a:ext cx="2259815" cy="2709333"/>
            </a:xfrm>
            <a:custGeom>
              <a:avLst/>
              <a:gdLst/>
              <a:ahLst/>
              <a:cxnLst/>
              <a:rect l="l" t="t" r="r" b="b"/>
              <a:pathLst>
                <a:path w="2259815" h="2709333">
                  <a:moveTo>
                    <a:pt x="0" y="0"/>
                  </a:moveTo>
                  <a:lnTo>
                    <a:pt x="2259815" y="0"/>
                  </a:lnTo>
                  <a:lnTo>
                    <a:pt x="225981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91472B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3287A9B-A844-7E55-929C-8B6B88F0C572}"/>
                </a:ext>
              </a:extLst>
            </p:cNvPr>
            <p:cNvSpPr txBox="1"/>
            <p:nvPr/>
          </p:nvSpPr>
          <p:spPr>
            <a:xfrm>
              <a:off x="0" y="-66675"/>
              <a:ext cx="2259815" cy="277600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100"/>
                </a:lnSpc>
              </a:pPr>
              <a:endParaRPr sz="12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44D071E-D37E-3B5F-2409-BACCA6B08190}"/>
              </a:ext>
            </a:extLst>
          </p:cNvPr>
          <p:cNvSpPr txBox="1"/>
          <p:nvPr/>
        </p:nvSpPr>
        <p:spPr>
          <a:xfrm>
            <a:off x="-92599" y="6234690"/>
            <a:ext cx="12332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ea typeface="Helvetica World Bold"/>
                <a:cs typeface="Helvetica World Bold"/>
                <a:sym typeface="Helvetica World Bold"/>
              </a:rPr>
              <a:t>Brownsville Campus 780 Ringgold Rd.  Brownsville, Texas 78520</a:t>
            </a:r>
          </a:p>
        </p:txBody>
      </p:sp>
      <p:pic>
        <p:nvPicPr>
          <p:cNvPr id="13" name="Picture 12" descr="A black and white logo&#10;&#10;AI-generated content may be incorrect.">
            <a:extLst>
              <a:ext uri="{FF2B5EF4-FFF2-40B4-BE49-F238E27FC236}">
                <a16:creationId xmlns:a16="http://schemas.microsoft.com/office/drawing/2014/main" id="{5868FA7C-7829-C24A-04DD-17DF7BC175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93" y="1704155"/>
            <a:ext cx="6428751" cy="265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1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B35DFA-271D-9AF8-AF06-4E25DF409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579C47-91B7-EAC6-FF6F-E14A282B158C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A5F45DC6-28A6-CD21-A4C8-A70A726A1285}"/>
              </a:ext>
            </a:extLst>
          </p:cNvPr>
          <p:cNvSpPr txBox="1">
            <a:spLocks/>
          </p:cNvSpPr>
          <p:nvPr/>
        </p:nvSpPr>
        <p:spPr>
          <a:xfrm>
            <a:off x="649224" y="554907"/>
            <a:ext cx="9942733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TSSC Campaign Exposure Related to Meeting Physical Activity Guidelines and Increased Portions of Fruits and Vegetables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867C38E7-6248-5AA7-E7CD-9C47C31CE710}"/>
              </a:ext>
            </a:extLst>
          </p:cNvPr>
          <p:cNvSpPr txBox="1">
            <a:spLocks/>
          </p:cNvSpPr>
          <p:nvPr/>
        </p:nvSpPr>
        <p:spPr>
          <a:xfrm>
            <a:off x="751486" y="1801099"/>
            <a:ext cx="10515600" cy="31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Sample of 1438 Cameron County Hispanic Cohort participants who may or may not have exposure to the TSSC Campaign.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After adjusting for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gender, age, marital status, educational attainment, language preference, health insurance, and diabetes diagnosis, </a:t>
            </a:r>
          </a:p>
          <a:p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the strongest association for meeting PA guidelines was exposure to the CHW discussions and radio messages (adjusted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OR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=3.83; 95%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CI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 [1.28, 6.21];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=0.0099).   </a:t>
            </a:r>
          </a:p>
          <a:p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We found that a combination of CHW discussions with any other component of the campaign increased odds of meeting PA guidelines (adjusted OR=2.8; 95% CI= [1.2, 6.2]; p=0.0156). </a:t>
            </a:r>
          </a:p>
          <a:p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The strongest association for eating more portions of fruits and vegetables was exposure to radio and TV messages 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(adjusted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RR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=1.30; 95%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CI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 [1.02, 1.66]; 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= 0.0338) compares to those who report no exposure.  Participants consumed 30% more portions.</a:t>
            </a:r>
          </a:p>
          <a:p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01AD2C-4E00-8A7B-E704-19738F6C6C39}"/>
              </a:ext>
            </a:extLst>
          </p:cNvPr>
          <p:cNvSpPr txBox="1"/>
          <p:nvPr/>
        </p:nvSpPr>
        <p:spPr>
          <a:xfrm>
            <a:off x="478288" y="5687400"/>
            <a:ext cx="11061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Reininger, B.M., Mitchell-Bennett, L., Lee, M., Gowen, R. Z., Barroso, C. S., Gay, J. L., &amp; Saldana, M. V. (2015). Tu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Salud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,¡Si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Cuenta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!: Exposure to a community-wide campaign and its associations with physical activity and fruit and vegetable consumption among individuals of Mexican descent. Social Science &amp; Medicine, 2015 Oct; 143, 98-106. [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10.1016/j.socscimed.2015.08.029. PMID: 26347959 PMCID: PMC4642277]</a:t>
            </a:r>
          </a:p>
          <a:p>
            <a:endParaRPr lang="en-US" sz="1200" dirty="0"/>
          </a:p>
        </p:txBody>
      </p:sp>
      <p:pic>
        <p:nvPicPr>
          <p:cNvPr id="10" name="Picture 9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F473E7BC-E9BC-4158-3F00-901A37480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356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9EFAA-6B5C-C926-23F7-EAC7FC2AC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B42F1B-DA16-5003-28B6-CBABB9F3A446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94F92FC-81C9-602B-02B6-E9B68DE8D736}"/>
              </a:ext>
            </a:extLst>
          </p:cNvPr>
          <p:cNvSpPr txBox="1">
            <a:spLocks/>
          </p:cNvSpPr>
          <p:nvPr/>
        </p:nvSpPr>
        <p:spPr>
          <a:xfrm>
            <a:off x="1059101" y="820049"/>
            <a:ext cx="9942733" cy="37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Home Visit Interventions by Community Health Workers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EA78FD-08BC-CC03-F52E-7A0DD583BFE8}"/>
              </a:ext>
            </a:extLst>
          </p:cNvPr>
          <p:cNvSpPr txBox="1">
            <a:spLocks/>
          </p:cNvSpPr>
          <p:nvPr/>
        </p:nvSpPr>
        <p:spPr>
          <a:xfrm>
            <a:off x="691896" y="1643805"/>
            <a:ext cx="10515600" cy="1785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Behavioral Intervention Trial of 500 Mexican Americans (n=250 intervention) (n=250 standard care).   Intervention include 6 monthly CHW visits including education, motivation and support for lifestyle change.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Intervention participants were more likely to meet PA guidelines at 6 months </a:t>
            </a:r>
            <a:r>
              <a:rPr lang="en-US" sz="1600" dirty="0">
                <a:solidFill>
                  <a:schemeClr val="tx1"/>
                </a:solidFill>
                <a:latin typeface="BlinkMacSystemFont"/>
              </a:rPr>
              <a:t>(AOR=2.02, 95% CI=1.25, 3.26) than standard care, but the significance was not maintained at 12 months (AOR=1.53, 95% CI=0.92, 2.53). </a:t>
            </a:r>
          </a:p>
          <a:p>
            <a:r>
              <a:rPr lang="en-US" sz="1600" dirty="0">
                <a:solidFill>
                  <a:schemeClr val="tx1"/>
                </a:solidFill>
                <a:latin typeface="BlinkMacSystemFont"/>
              </a:rPr>
              <a:t>CHW intervention content changed behaviors initially, however, long-term intervention strategies to support maintenance are needed.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8732A9-1FDC-C96E-BF97-01221D7A87D8}"/>
              </a:ext>
            </a:extLst>
          </p:cNvPr>
          <p:cNvSpPr txBox="1"/>
          <p:nvPr/>
        </p:nvSpPr>
        <p:spPr>
          <a:xfrm>
            <a:off x="1059101" y="5796366"/>
            <a:ext cx="1051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Vidoni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M., Lee, M., Mitchell-Bennett, L,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Reininger, B.M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(2019).   Home Visit Intervention Promotes Lifestyle Changes:  Results of a Randomized Controlled Trial in Mexican Americans.   American Journal of Preventive Medicine 2019 Nov; 57(5): 611-620.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 Sep 27. [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10.1016/j.amepre.2019.06.020 PMID: 31564601]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pic>
        <p:nvPicPr>
          <p:cNvPr id="10" name="Picture 9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D4182540-880C-DA20-FC51-2A622E8DF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43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C2A3B-6266-112C-ED90-DD2C4C8F9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62E3AF-64A2-A248-8608-C2710616C38E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47D941-D354-16B6-3982-E6A1FF3B5E41}"/>
              </a:ext>
            </a:extLst>
          </p:cNvPr>
          <p:cNvSpPr txBox="1">
            <a:spLocks/>
          </p:cNvSpPr>
          <p:nvPr/>
        </p:nvSpPr>
        <p:spPr>
          <a:xfrm>
            <a:off x="1059101" y="820049"/>
            <a:ext cx="9942733" cy="377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Exposure to TSSC increases PA and Decreases Sedentary Behavior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EA82471-53CB-5D19-FD4F-EFBBEBD2B8AE}"/>
              </a:ext>
            </a:extLst>
          </p:cNvPr>
          <p:cNvSpPr txBox="1">
            <a:spLocks/>
          </p:cNvSpPr>
          <p:nvPr/>
        </p:nvSpPr>
        <p:spPr>
          <a:xfrm>
            <a:off x="699268" y="1859998"/>
            <a:ext cx="10875433" cy="365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Randomly sampled participants from intervention community (n=399) and comparison community (n=400) were surveyed.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Used International Physical Activity Questionnaire.</a:t>
            </a:r>
          </a:p>
          <a:p>
            <a:r>
              <a:rPr lang="en-US" sz="1600" dirty="0">
                <a:solidFill>
                  <a:schemeClr val="tx1"/>
                </a:solidFill>
              </a:rPr>
              <a:t>Intervention community exposed to 5 years of TSSC campaign (survey conducted in 2010).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Compared to comparison community, the intervention community  had 3 times the odds of meeting PA guidelines (Adjusted OR [AOR] = 3.01, 95% CI = 1.85-4.88, p &lt; .05) </a:t>
            </a:r>
            <a:endParaRPr lang="en-US" sz="1600" b="1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Compared to comparison community, the intervention community  had 2 times lower odds of excessive sedentary behavior </a:t>
            </a:r>
            <a:r>
              <a:rPr lang="it-IT" sz="1600" dirty="0">
                <a:solidFill>
                  <a:schemeClr val="tx1"/>
                </a:solidFill>
              </a:rPr>
              <a:t>(AOR = 0.46, 95% CI = 0.30-0.70, p &lt; .05).</a:t>
            </a:r>
          </a:p>
          <a:p>
            <a:r>
              <a:rPr lang="it-IT" sz="1600" dirty="0">
                <a:solidFill>
                  <a:schemeClr val="tx1"/>
                </a:solidFill>
              </a:rPr>
              <a:t>Exposure to newsletters, CHW discussions, TV segments from the campaign had 5 times the odds of meeting PA and 3 times lower odds of excessive sedentary behavior.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FA1132-1DB9-A020-4250-BD657F656EAC}"/>
              </a:ext>
            </a:extLst>
          </p:cNvPr>
          <p:cNvSpPr txBox="1"/>
          <p:nvPr/>
        </p:nvSpPr>
        <p:spPr>
          <a:xfrm>
            <a:off x="988693" y="5876034"/>
            <a:ext cx="10504039" cy="671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  <a:buSzPts val="1000"/>
              <a:tabLst>
                <a:tab pos="285744" algn="l"/>
              </a:tabLst>
            </a:pPr>
            <a:r>
              <a:rPr lang="en-U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Heredia NI, Lee M, </a:t>
            </a:r>
            <a:r>
              <a:rPr lang="en-US" sz="1200" b="1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 BM</a:t>
            </a:r>
            <a:r>
              <a:rPr lang="en-U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(2017). Exposure to a community-wide campaign is associated with physical activity and sedentary behavior among Hispanics on the Texas-Mexico border. BMC Public Health. 2017 Nov 16;17(1):883. [</a:t>
            </a:r>
            <a:r>
              <a:rPr lang="en-US" sz="1200" dirty="0" err="1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10.1186/s12889-017-4893-4. PMID: 29145821 PMCID: PMC5689162].  </a:t>
            </a:r>
            <a:endParaRPr lang="en-US" sz="1200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24F242B9-3778-1831-82FC-E2FA2B30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15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FC1E9-86E3-381D-93AD-FF5C55933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1BBD9E-48BF-1336-0A50-1D906B61A3BD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0B0E8B-1537-7BFD-5079-137F13AE2895}"/>
              </a:ext>
            </a:extLst>
          </p:cNvPr>
          <p:cNvSpPr txBox="1">
            <a:spLocks/>
          </p:cNvSpPr>
          <p:nvPr/>
        </p:nvSpPr>
        <p:spPr>
          <a:xfrm>
            <a:off x="649224" y="600626"/>
            <a:ext cx="10843508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Exposure to TSSC and Physical Activity / Sedentary Behavior Profiles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39816C-559F-F221-07D5-82631D35BCF4}"/>
              </a:ext>
            </a:extLst>
          </p:cNvPr>
          <p:cNvSpPr txBox="1">
            <a:spLocks/>
          </p:cNvSpPr>
          <p:nvPr/>
        </p:nvSpPr>
        <p:spPr>
          <a:xfrm>
            <a:off x="699268" y="1863762"/>
            <a:ext cx="10407535" cy="1684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/>
                </a:solidFill>
              </a:rPr>
              <a:t>Randomly sampled participants from intervention community and comparison community were surveyed.  Analytic sample was 322 and 344 respectively (n=676)</a:t>
            </a:r>
          </a:p>
          <a:p>
            <a:r>
              <a:rPr lang="en-US" sz="1600">
                <a:solidFill>
                  <a:schemeClr val="tx1"/>
                </a:solidFill>
              </a:rPr>
              <a:t>Overall, most adults were in the low PA and low sedentary behavior group. </a:t>
            </a:r>
          </a:p>
          <a:p>
            <a:r>
              <a:rPr lang="en-US" sz="1600">
                <a:solidFill>
                  <a:schemeClr val="tx1"/>
                </a:solidFill>
              </a:rPr>
              <a:t>Compared to the comparison group, the intervention group  was 6.45 times more likely to be in the high PA / low sedentary behavior group than the low PA / high sedentary behavior group. 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D38F2-95CA-85B9-9F5C-E8B1A688926D}"/>
              </a:ext>
            </a:extLst>
          </p:cNvPr>
          <p:cNvSpPr txBox="1"/>
          <p:nvPr/>
        </p:nvSpPr>
        <p:spPr>
          <a:xfrm>
            <a:off x="988693" y="5883119"/>
            <a:ext cx="102623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Heredia NI, Lee M,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 BM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(2020) Hispanic adults’ physical activity and sedentary behavior profiles: examining existing data to drive prospective research. Journal of Public Health. 2020 May 26;42(2):e120-e125. [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10.1093/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pubmed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/fdz065. </a:t>
            </a:r>
          </a:p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PMID: 31197352 PMCID: PMC7251418]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50" dirty="0"/>
          </a:p>
        </p:txBody>
      </p:sp>
      <p:pic>
        <p:nvPicPr>
          <p:cNvPr id="12" name="Picture 11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1BE3BAF6-3D12-DC1B-ABB3-142BD1A2C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231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46052-4B3A-6A97-7E17-393A09DA4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0E2458-373F-E051-4360-3256724DF17D}"/>
              </a:ext>
            </a:extLst>
          </p:cNvPr>
          <p:cNvSpPr/>
          <p:nvPr/>
        </p:nvSpPr>
        <p:spPr>
          <a:xfrm flipV="1">
            <a:off x="649224" y="120743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68EC8F-3400-457B-AD2A-12CE948D02CF}"/>
              </a:ext>
            </a:extLst>
          </p:cNvPr>
          <p:cNvSpPr txBox="1">
            <a:spLocks/>
          </p:cNvSpPr>
          <p:nvPr/>
        </p:nvSpPr>
        <p:spPr>
          <a:xfrm>
            <a:off x="819755" y="811307"/>
            <a:ext cx="9942733" cy="274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Exposure to TSSC and Healthy Eating Behaviors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A3710C-CF40-A9CB-E51A-05D39B4CD0EF}"/>
              </a:ext>
            </a:extLst>
          </p:cNvPr>
          <p:cNvSpPr txBox="1">
            <a:spLocks/>
          </p:cNvSpPr>
          <p:nvPr/>
        </p:nvSpPr>
        <p:spPr>
          <a:xfrm>
            <a:off x="687707" y="1781466"/>
            <a:ext cx="10515600" cy="4294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Randomly sampled participants from intervention community (n=399) and comparison community (n=400) were surveyed.</a:t>
            </a:r>
          </a:p>
          <a:p>
            <a:r>
              <a:rPr lang="en-US" sz="1600" dirty="0">
                <a:solidFill>
                  <a:schemeClr val="tx1"/>
                </a:solidFill>
              </a:rPr>
              <a:t>Intervention community exposed to 5 years of TSSC campaign (survey conducted in 2010).  </a:t>
            </a:r>
          </a:p>
          <a:p>
            <a:r>
              <a:rPr lang="en-US" sz="1600" dirty="0">
                <a:solidFill>
                  <a:schemeClr val="tx1"/>
                </a:solidFill>
              </a:rPr>
              <a:t>Adapted School Physical Activity and Nutrition Survey with a 10 healthy food index and 9 unhealthy food index.</a:t>
            </a:r>
          </a:p>
          <a:p>
            <a:r>
              <a:rPr lang="en-US" sz="1600" dirty="0">
                <a:solidFill>
                  <a:schemeClr val="tx1"/>
                </a:solidFill>
              </a:rPr>
              <a:t>Exposure to any TSSC component was associated with a lower rate of unhealthy food consumption.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Compared with the unexposed intervention group, the exposed intervention for the newsletter had a higher rate of healthy eating (adjusted rate ratio = 1.18; P &lt; .01). </a:t>
            </a:r>
          </a:p>
          <a:p>
            <a:r>
              <a:rPr lang="en-US" sz="1600" dirty="0">
                <a:solidFill>
                  <a:schemeClr val="tx1"/>
                </a:solidFill>
              </a:rPr>
              <a:t>Compared with the unexposed intervention, the exposed intervention for the community health worker discussion had a smaller hip circumference (adjusted mean difference = -5.77 cm; P &lt; .05) and a smaller waist circumference (adjusted mean difference = -5.25 cm; P &lt; .05).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0AF271-88E2-C732-91AB-5837718F237C}"/>
              </a:ext>
            </a:extLst>
          </p:cNvPr>
          <p:cNvSpPr txBox="1"/>
          <p:nvPr/>
        </p:nvSpPr>
        <p:spPr>
          <a:xfrm>
            <a:off x="639926" y="5835313"/>
            <a:ext cx="109949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SzPts val="1000"/>
              <a:tabLst>
                <a:tab pos="285744" algn="l"/>
                <a:tab pos="457189" algn="l"/>
              </a:tabLs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Heredia NI, Lee M, Mitchell-Bennett L, </a:t>
            </a:r>
            <a:r>
              <a:rPr lang="en-US" sz="12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 BM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(2017). Tu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Salud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¡Sí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Cuenta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Your Health Matters! A Community-wide Campaign in a Hispanic Border Community in Texas. Journal of Nutrition Education and Behavior. Nov-Dec 2017;49(10): 801-809.e1.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Epub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2017 Aug 14. [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10.1016/j.jneb.2017.06.008 PMID: 28818489 PMCID:5682211]. 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D1B44567-0531-E290-AD1A-EFFA28811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14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E1E74-3109-B6A0-A6FC-DA02CB826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1A3C2C-E125-3F3F-AC37-96FA9603B1C6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A9D8197-DD83-B0C6-9484-600527DECFF6}"/>
              </a:ext>
            </a:extLst>
          </p:cNvPr>
          <p:cNvSpPr txBox="1">
            <a:spLocks/>
          </p:cNvSpPr>
          <p:nvPr/>
        </p:nvSpPr>
        <p:spPr>
          <a:xfrm>
            <a:off x="572866" y="668939"/>
            <a:ext cx="10111759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rgbClr val="002060"/>
                </a:solidFill>
              </a:rPr>
              <a:t>Exposure to TSSC and PA and Mental Well-being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F6F159-06FF-EA29-A067-BDFA8D98B9F7}"/>
              </a:ext>
            </a:extLst>
          </p:cNvPr>
          <p:cNvSpPr txBox="1">
            <a:spLocks/>
          </p:cNvSpPr>
          <p:nvPr/>
        </p:nvSpPr>
        <p:spPr>
          <a:xfrm>
            <a:off x="848868" y="1808898"/>
            <a:ext cx="10363200" cy="421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Two cross-sectional samples recruited from a stratified random sample of community exercise classes </a:t>
            </a:r>
          </a:p>
          <a:p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302 participants completed a questionnaire consisting of a modified version of the Godin-Shephard Leisure-Time Exercise Questionnaire (LTEQ) and the Mental Health Continuum Short Form (MHC-SF) </a:t>
            </a:r>
          </a:p>
          <a:p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Adjusted logistic regression analyses indicated that those who achieve mild, moderate, and strenuous self-reported physical activity have 130% higher odds (</a:t>
            </a:r>
            <a:r>
              <a:rPr lang="en-US" sz="1600" i="1">
                <a:solidFill>
                  <a:schemeClr val="tx1"/>
                </a:solidFill>
                <a:cs typeface="Arial" panose="020B0604020202020204" pitchFamily="34" charset="0"/>
              </a:rPr>
              <a:t>p</a:t>
            </a:r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 = 0.0422) of positive mental well-being after adjustment for age, frequency of attendance, and self-reported health.</a:t>
            </a:r>
          </a:p>
          <a:p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Those who reported attending exercise classes one to multiple times a week were more likely to belong to the flourishing mental health category (82.7%) as opposed to those who reported attending exercise classes none to several times a month (17.3%). </a:t>
            </a:r>
          </a:p>
          <a:p>
            <a:r>
              <a:rPr lang="en-US" sz="1600">
                <a:solidFill>
                  <a:schemeClr val="tx1"/>
                </a:solidFill>
                <a:cs typeface="Arial" panose="020B0604020202020204" pitchFamily="34" charset="0"/>
              </a:rPr>
              <a:t>This study showed associations between all levels of activity (including mild) and flourishing mental well-being </a:t>
            </a:r>
            <a:endParaRPr lang="en-US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4F77B8-226C-D3F5-4443-EE36A6D9DF25}"/>
              </a:ext>
            </a:extLst>
          </p:cNvPr>
          <p:cNvSpPr txBox="1"/>
          <p:nvPr/>
        </p:nvSpPr>
        <p:spPr>
          <a:xfrm>
            <a:off x="757378" y="5833886"/>
            <a:ext cx="10546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Ochoa Del-Toro AG, Mitchell-Bennett LA, Machiorlatti M, Robledo CA, </a:t>
            </a:r>
            <a:r>
              <a:rPr lang="en-US" sz="1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Davé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AC, Lozoya RN, Reininger BM. Community Exercise Program Participation and Mental Well-Being in the U.S. Texas-Mexico Border Region. Healthcare (Basel). 2023 Nov 11;11(22):2946. </a:t>
            </a:r>
            <a:r>
              <a:rPr lang="en-US" sz="1200" dirty="0" err="1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en-US" sz="1200" dirty="0">
                <a:solidFill>
                  <a:srgbClr val="2121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10.3390/healthcare11222946. PMID: 37998438; PMCID: PMC10670961.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A430BD37-6BA0-7266-0D2B-A43F75210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361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56CDE-87AC-4393-036D-777269DDF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AA7574-AB18-11DA-4F42-55E9CF322234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46A89E-BCE5-9217-4836-80B00EA264DD}"/>
              </a:ext>
            </a:extLst>
          </p:cNvPr>
          <p:cNvSpPr txBox="1">
            <a:spLocks/>
          </p:cNvSpPr>
          <p:nvPr/>
        </p:nvSpPr>
        <p:spPr>
          <a:xfrm>
            <a:off x="1769394" y="554907"/>
            <a:ext cx="8522148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Disseminating TSSC to More Locations Assessing Hypertension and Obesity Outcomes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3A3D34C-F8D1-9853-6D87-022E6263D9E4}"/>
              </a:ext>
            </a:extLst>
          </p:cNvPr>
          <p:cNvSpPr txBox="1">
            <a:spLocks/>
          </p:cNvSpPr>
          <p:nvPr/>
        </p:nvSpPr>
        <p:spPr>
          <a:xfrm>
            <a:off x="848868" y="1831166"/>
            <a:ext cx="10003284" cy="27316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Used the </a:t>
            </a:r>
            <a:r>
              <a:rPr lang="en-US" sz="1600" b="1" dirty="0">
                <a:solidFill>
                  <a:srgbClr val="FF0000"/>
                </a:solidFill>
              </a:rPr>
              <a:t>RE-AIM</a:t>
            </a:r>
            <a:r>
              <a:rPr lang="en-US" sz="1600" dirty="0">
                <a:solidFill>
                  <a:schemeClr val="tx1"/>
                </a:solidFill>
              </a:rPr>
              <a:t> Framework to examine dissemination and implementation of the TSSC campaign in 12 locations between Jan 2014 – Dec 2019 (~6 years)</a:t>
            </a:r>
          </a:p>
          <a:p>
            <a:r>
              <a:rPr lang="en-US" sz="1600" dirty="0">
                <a:solidFill>
                  <a:schemeClr val="tx1"/>
                </a:solidFill>
              </a:rPr>
              <a:t>TSSC </a:t>
            </a:r>
            <a:r>
              <a:rPr lang="en-US" sz="1600" b="1" dirty="0">
                <a:solidFill>
                  <a:srgbClr val="FF0000"/>
                </a:solidFill>
              </a:rPr>
              <a:t>R</a:t>
            </a:r>
            <a:r>
              <a:rPr lang="en-US" sz="1600" dirty="0">
                <a:solidFill>
                  <a:schemeClr val="tx1"/>
                </a:solidFill>
              </a:rPr>
              <a:t>eached its intended population of low income, Latino populations</a:t>
            </a:r>
          </a:p>
          <a:p>
            <a:pPr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ffectively improved hypertension and obesity (see next slide)</a:t>
            </a:r>
          </a:p>
          <a:p>
            <a:pPr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</a:rPr>
              <a:t>A</a:t>
            </a:r>
            <a:r>
              <a:rPr lang="en-US" sz="1600" dirty="0">
                <a:solidFill>
                  <a:schemeClr val="tx1"/>
                </a:solidFill>
              </a:rPr>
              <a:t>dopted at a high level (12 of 13 locations (92.3% adopted)</a:t>
            </a:r>
          </a:p>
          <a:p>
            <a:pPr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</a:rPr>
              <a:t>I</a:t>
            </a:r>
            <a:r>
              <a:rPr lang="en-US" sz="1600" dirty="0">
                <a:solidFill>
                  <a:schemeClr val="tx1"/>
                </a:solidFill>
              </a:rPr>
              <a:t>mplemented with fidelity with moderate success (7 of 12 had recruited sufficient participants and implemented core elements)</a:t>
            </a:r>
          </a:p>
          <a:p>
            <a:pPr>
              <a:buClr>
                <a:schemeClr val="tx1"/>
              </a:buClr>
            </a:pPr>
            <a:r>
              <a:rPr lang="en-US" sz="1600" b="1" dirty="0">
                <a:solidFill>
                  <a:srgbClr val="FF0000"/>
                </a:solidFill>
              </a:rPr>
              <a:t>M</a:t>
            </a:r>
            <a:r>
              <a:rPr lang="en-US" sz="1600" dirty="0">
                <a:solidFill>
                  <a:schemeClr val="tx1"/>
                </a:solidFill>
              </a:rPr>
              <a:t>aintained overtime (11 of 12 location maintained)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1D3DE6-66E8-9313-BE8C-94788182CBD2}"/>
              </a:ext>
            </a:extLst>
          </p:cNvPr>
          <p:cNvSpPr txBox="1"/>
          <p:nvPr/>
        </p:nvSpPr>
        <p:spPr>
          <a:xfrm>
            <a:off x="736543" y="5883453"/>
            <a:ext cx="10675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Reininger, B. M., Mitchell-Bennett, L. A., Lee, M., Yeh, P. G.,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Davé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C., Park, S. K., Xu, T., &amp; Ochoa-Del Toro, A. G. (2021). Scaling a Community-Wide Campaign Intervention to Manage Hypertension and Weight Loss. Frontiers in Medicine, 8, 661353. https://doi.org/10.3389/fmed.2021.661353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pic>
        <p:nvPicPr>
          <p:cNvPr id="11" name="Picture 10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FE443F24-D1CE-6D9D-6347-4E6E348EC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893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7AE97-F52C-098F-26D5-966B7581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579960-ADEC-FC69-3971-12D7DC2ED3E1}"/>
              </a:ext>
            </a:extLst>
          </p:cNvPr>
          <p:cNvSpPr/>
          <p:nvPr/>
        </p:nvSpPr>
        <p:spPr>
          <a:xfrm flipV="1">
            <a:off x="649224" y="1300507"/>
            <a:ext cx="10762488" cy="4571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BB8F54D-202F-40F4-A4EE-85271130B7D3}"/>
              </a:ext>
            </a:extLst>
          </p:cNvPr>
          <p:cNvSpPr txBox="1">
            <a:spLocks/>
          </p:cNvSpPr>
          <p:nvPr/>
        </p:nvSpPr>
        <p:spPr>
          <a:xfrm>
            <a:off x="2226959" y="425270"/>
            <a:ext cx="7247102" cy="745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2060"/>
                </a:solidFill>
              </a:rPr>
              <a:t>Disseminating TSSC to More Locations Assessing Hypertension and Obesity Outcomes, Cont’d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FBD407-0EFF-EBF8-6CA1-F738A22358E4}"/>
              </a:ext>
            </a:extLst>
          </p:cNvPr>
          <p:cNvSpPr txBox="1">
            <a:spLocks/>
          </p:cNvSpPr>
          <p:nvPr/>
        </p:nvSpPr>
        <p:spPr>
          <a:xfrm>
            <a:off x="848868" y="1475863"/>
            <a:ext cx="10784379" cy="461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3464" indent="-283464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66928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9536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52144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44752" indent="-283464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Effectiveness</a:t>
            </a:r>
          </a:p>
          <a:p>
            <a:r>
              <a:rPr lang="en-US" sz="1600" dirty="0">
                <a:solidFill>
                  <a:schemeClr val="tx1"/>
                </a:solidFill>
              </a:rPr>
              <a:t>Linear and logistic regression to assess if exposure in the intervention was associated with improvement in hypertension and weight loss.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Participants were stratified into “low exposure” (2–3 outreach visits) vs. “high exposure” (4–5 outreach visits). </a:t>
            </a:r>
          </a:p>
          <a:p>
            <a:r>
              <a:rPr lang="en-US" sz="1600" dirty="0">
                <a:solidFill>
                  <a:schemeClr val="tx1"/>
                </a:solidFill>
              </a:rPr>
              <a:t>Out of 5,019 participants, 2,508 (50%) had a baseline hypertensive blood pressure (BP) reading. Of the 2,508, 1,245 (49.9%) recovered to normal blood pressure or pre-hypertension stage by last follow-up.</a:t>
            </a:r>
          </a:p>
          <a:p>
            <a:r>
              <a:rPr lang="en-US" sz="1600" dirty="0">
                <a:solidFill>
                  <a:schemeClr val="tx1"/>
                </a:solidFill>
              </a:rPr>
              <a:t>After adjusting for baseline BP and potential confounders in multivariable linear regression models, the high exposure group had significantly more reduction in systolic BP (adjusted mean difference in % change = −0.96; 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 = 0.002) and diastolic BP (adjusted mean difference in % change = −1.61; 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 &lt; 0.0001) compared to the low exposure group.</a:t>
            </a:r>
          </a:p>
          <a:p>
            <a:r>
              <a:rPr lang="en-US" sz="1600" dirty="0">
                <a:solidFill>
                  <a:schemeClr val="tx1"/>
                </a:solidFill>
              </a:rPr>
              <a:t>After controlling for baseline weight and other confounders, the high exposure group had significantly greater decrease in weight compared to the low exposure group (adjusted mean difference in % change = −1.28; 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 &lt; 0.0001).</a:t>
            </a:r>
          </a:p>
          <a:p>
            <a:r>
              <a:rPr lang="en-US" sz="1600" dirty="0">
                <a:solidFill>
                  <a:schemeClr val="tx1"/>
                </a:solidFill>
              </a:rPr>
              <a:t>Results from the multivariable logistic regression models indicated that compared to the low exposure group the high exposure group was more likely to achieve a clinically significant minimum 5% weight loss [adjusted odds ratio (OR) = 2.97; </a:t>
            </a:r>
            <a:r>
              <a:rPr lang="en-US" sz="1600" i="1" dirty="0">
                <a:solidFill>
                  <a:schemeClr val="tx1"/>
                </a:solidFill>
              </a:rPr>
              <a:t>p</a:t>
            </a:r>
            <a:r>
              <a:rPr lang="en-US" sz="1600" dirty="0">
                <a:solidFill>
                  <a:schemeClr val="tx1"/>
                </a:solidFill>
              </a:rPr>
              <a:t> &lt; 0.0001). 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0ED4C-5964-31EA-6516-871E6C537721}"/>
              </a:ext>
            </a:extLst>
          </p:cNvPr>
          <p:cNvSpPr txBox="1"/>
          <p:nvPr/>
        </p:nvSpPr>
        <p:spPr>
          <a:xfrm>
            <a:off x="1057968" y="6089946"/>
            <a:ext cx="1035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Reininger, B. M., Mitchell-Bennett, L. A., Lee, M., Yeh, P. G., </a:t>
            </a:r>
            <a:r>
              <a:rPr lang="en-US" sz="12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Davé</a:t>
            </a: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A. C., Park, S. K., Xu, T., &amp; Ochoa-Del Toro, A. G. (2021). Scaling a Community-Wide Campaign Intervention to Manage Hypertension and Weight Loss. Frontiers in Medicine, 8, 661353. https://doi.org/10.3389/fmed.2021.661353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/>
          </a:p>
        </p:txBody>
      </p:sp>
      <p:pic>
        <p:nvPicPr>
          <p:cNvPr id="11" name="Picture 10" descr="A logo with a person in the middle&#10;&#10;AI-generated content may be incorrect.">
            <a:extLst>
              <a:ext uri="{FF2B5EF4-FFF2-40B4-BE49-F238E27FC236}">
                <a16:creationId xmlns:a16="http://schemas.microsoft.com/office/drawing/2014/main" id="{48891C42-1452-938F-E079-A8DA057F9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070" y="6235475"/>
            <a:ext cx="712350" cy="41185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56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2150</Words>
  <Application>Microsoft Office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Arial</vt:lpstr>
      <vt:lpstr>BlinkMacSystemFont</vt:lpstr>
      <vt:lpstr>Helvetica World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Caraveo</dc:creator>
  <cp:lastModifiedBy>Andrea Caraveo</cp:lastModifiedBy>
  <cp:revision>1</cp:revision>
  <dcterms:created xsi:type="dcterms:W3CDTF">2025-03-31T15:38:17Z</dcterms:created>
  <dcterms:modified xsi:type="dcterms:W3CDTF">2025-03-31T16:03:42Z</dcterms:modified>
</cp:coreProperties>
</file>